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77" r:id="rId4"/>
    <p:sldId id="278" r:id="rId5"/>
    <p:sldId id="273" r:id="rId6"/>
    <p:sldId id="291" r:id="rId7"/>
    <p:sldId id="279" r:id="rId8"/>
    <p:sldId id="292" r:id="rId9"/>
    <p:sldId id="283" r:id="rId10"/>
    <p:sldId id="303" r:id="rId11"/>
    <p:sldId id="284" r:id="rId12"/>
    <p:sldId id="285" r:id="rId13"/>
    <p:sldId id="286" r:id="rId14"/>
    <p:sldId id="299" r:id="rId15"/>
    <p:sldId id="300" r:id="rId16"/>
    <p:sldId id="301" r:id="rId17"/>
    <p:sldId id="302" r:id="rId18"/>
    <p:sldId id="287" r:id="rId19"/>
    <p:sldId id="289" r:id="rId20"/>
    <p:sldId id="308" r:id="rId21"/>
    <p:sldId id="294" r:id="rId22"/>
    <p:sldId id="293" r:id="rId23"/>
    <p:sldId id="297" r:id="rId24"/>
    <p:sldId id="296" r:id="rId25"/>
    <p:sldId id="290" r:id="rId26"/>
    <p:sldId id="257" r:id="rId27"/>
    <p:sldId id="295" r:id="rId28"/>
    <p:sldId id="269" r:id="rId29"/>
    <p:sldId id="258" r:id="rId30"/>
    <p:sldId id="266" r:id="rId31"/>
    <p:sldId id="259" r:id="rId32"/>
    <p:sldId id="265" r:id="rId33"/>
    <p:sldId id="304" r:id="rId34"/>
    <p:sldId id="276" r:id="rId35"/>
    <p:sldId id="267" r:id="rId36"/>
    <p:sldId id="261" r:id="rId37"/>
    <p:sldId id="262" r:id="rId38"/>
    <p:sldId id="263" r:id="rId39"/>
    <p:sldId id="260" r:id="rId40"/>
    <p:sldId id="306" r:id="rId41"/>
    <p:sldId id="307" r:id="rId42"/>
    <p:sldId id="264" r:id="rId43"/>
    <p:sldId id="268" r:id="rId44"/>
    <p:sldId id="270" r:id="rId45"/>
    <p:sldId id="275" r:id="rId46"/>
    <p:sldId id="274" r:id="rId47"/>
    <p:sldId id="272" r:id="rId48"/>
    <p:sldId id="282" r:id="rId49"/>
    <p:sldId id="280" r:id="rId50"/>
    <p:sldId id="281" r:id="rId51"/>
    <p:sldId id="271" r:id="rId52"/>
    <p:sldId id="29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9942D-B5D7-4452-9978-D6507FEA8FAE}" type="datetimeFigureOut">
              <a:rPr lang="ru-RU" smtClean="0"/>
              <a:pPr/>
              <a:t>09.08.2020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D576-7E7E-4CC9-B578-A10983398F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СОГЛАНЫЕ ЗВУКИ   </a:t>
            </a:r>
            <a:r>
              <a:rPr lang="ru-RU" b="1" dirty="0" smtClean="0">
                <a:solidFill>
                  <a:srgbClr val="0070C0"/>
                </a:solidFill>
              </a:rPr>
              <a:t>К - </a:t>
            </a:r>
            <a:r>
              <a:rPr lang="ru-RU" b="1" dirty="0" err="1" smtClean="0">
                <a:solidFill>
                  <a:srgbClr val="0070C0"/>
                </a:solidFill>
              </a:rPr>
              <a:t>Кь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Учитель –логопед  Иванова О.Ф.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 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5938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85728"/>
            <a:ext cx="1855791" cy="195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9215" y="4093968"/>
            <a:ext cx="1603379" cy="269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5720" y="4459282"/>
            <a:ext cx="1928826" cy="239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7166"/>
            <a:ext cx="244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4500570"/>
            <a:ext cx="3857652" cy="214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Picture 4" descr="http://activerain.com/image_store/uploads/8/6/3/1/9/ar12320676291368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14290"/>
            <a:ext cx="4429156" cy="652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43"/>
          <p:cNvGrpSpPr/>
          <p:nvPr/>
        </p:nvGrpSpPr>
        <p:grpSpPr>
          <a:xfrm>
            <a:off x="357158" y="357166"/>
            <a:ext cx="1928826" cy="1916214"/>
            <a:chOff x="785786" y="4941786"/>
            <a:chExt cx="1928794" cy="1916214"/>
          </a:xfrm>
        </p:grpSpPr>
        <p:pic>
          <p:nvPicPr>
            <p:cNvPr id="9" name="Picture 3" descr="F:\опыт новое\смешарики\кар карыч\меньше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4941786"/>
              <a:ext cx="1928794" cy="1916214"/>
            </a:xfrm>
            <a:prstGeom prst="rect">
              <a:avLst/>
            </a:prstGeom>
            <a:noFill/>
          </p:spPr>
        </p:pic>
        <p:pic>
          <p:nvPicPr>
            <p:cNvPr id="10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4" cstate="print"/>
            <a:srcRect b="7291"/>
            <a:stretch>
              <a:fillRect/>
            </a:stretch>
          </p:blipFill>
          <p:spPr bwMode="auto">
            <a:xfrm rot="4068193">
              <a:off x="2099243" y="5844122"/>
              <a:ext cx="300136" cy="2612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r>
              <a:rPr lang="ru-RU" b="1" dirty="0" smtClean="0">
                <a:solidFill>
                  <a:srgbClr val="00B05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8" y="1600200"/>
            <a:ext cx="297179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528641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4857760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Х</a:t>
            </a:r>
            <a:r>
              <a:rPr lang="ru-RU" b="1" dirty="0" smtClean="0">
                <a:solidFill>
                  <a:srgbClr val="FF0000"/>
                </a:solidFill>
              </a:rPr>
              <a:t>О - </a:t>
            </a:r>
            <a:r>
              <a:rPr lang="ru-RU" b="1" dirty="0" smtClean="0">
                <a:solidFill>
                  <a:srgbClr val="00B05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75761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7166"/>
            <a:ext cx="4880637" cy="612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214290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Ы - </a:t>
            </a:r>
            <a:r>
              <a:rPr lang="ru-RU" b="1" dirty="0" smtClean="0">
                <a:solidFill>
                  <a:srgbClr val="0070C0"/>
                </a:solidFill>
              </a:rPr>
              <a:t>Ш</a:t>
            </a:r>
            <a:r>
              <a:rPr lang="ru-RU" b="1" dirty="0" smtClean="0">
                <a:solidFill>
                  <a:srgbClr val="FF0000"/>
                </a:solidFill>
              </a:rPr>
              <a:t>О - 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1600200"/>
            <a:ext cx="364330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5"/>
            <a:ext cx="528638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МАЛЬ - ЧИК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471858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2"/>
            <a:ext cx="4286280" cy="658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ПОДСКАЖИ  СЛОГ  «</a:t>
            </a:r>
            <a:r>
              <a:rPr lang="ru-RU" b="1" dirty="0" smtClean="0">
                <a:solidFill>
                  <a:srgbClr val="0070C0"/>
                </a:solidFill>
              </a:rPr>
              <a:t>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736"/>
            <a:ext cx="9072594" cy="325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ПОВТОРИ СЛОГИ:   ОК- ОК - 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ЭТО   ОК- НА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608" y="2071678"/>
            <a:ext cx="900139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ОДНО  ОКНО,  МНОГО  ОКОН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8229600" cy="306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500570"/>
            <a:ext cx="2509564" cy="93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5572140"/>
            <a:ext cx="2509564" cy="93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00570"/>
            <a:ext cx="2509564" cy="93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З - Н</a:t>
            </a:r>
            <a:r>
              <a:rPr lang="ru-RU" b="1" dirty="0" smtClean="0">
                <a:solidFill>
                  <a:srgbClr val="FF0000"/>
                </a:solidFill>
              </a:rPr>
              <a:t>Е - </a:t>
            </a:r>
            <a:r>
              <a:rPr lang="ru-RU" b="1" dirty="0" smtClean="0">
                <a:solidFill>
                  <a:srgbClr val="0070C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335758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496" y="1571612"/>
            <a:ext cx="545166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72074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286388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ЗН</a:t>
            </a:r>
            <a:r>
              <a:rPr lang="ru-RU" b="1" dirty="0" smtClean="0">
                <a:solidFill>
                  <a:srgbClr val="FF0000"/>
                </a:solidFill>
              </a:rPr>
              <a:t>Е </a:t>
            </a:r>
            <a:r>
              <a:rPr lang="ru-RU" b="1" dirty="0" smtClean="0">
                <a:solidFill>
                  <a:srgbClr val="0070C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                                                         </a:t>
            </a:r>
            <a:r>
              <a:rPr lang="ru-RU" sz="2200" i="1" dirty="0" smtClean="0"/>
              <a:t>Игра на развитие мелкой моторики. Муз. Е. Железнова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5720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КУЗНЕ ЧИК </a:t>
            </a: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стрекочет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он будто.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хохочет.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КУЗНЕ ЧИК </a:t>
            </a: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на травке.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Цика-цика-цык</a:t>
            </a:r>
            <a:r>
              <a:rPr lang="ru-RU" b="1" dirty="0" smtClean="0">
                <a:solidFill>
                  <a:srgbClr val="C00000"/>
                </a:solidFill>
              </a:rPr>
              <a:t> – козявка.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КУЗНЕЧИК </a:t>
            </a:r>
            <a:r>
              <a:rPr lang="ru-RU" b="1" dirty="0" smtClean="0">
                <a:solidFill>
                  <a:srgbClr val="C00000"/>
                </a:solidFill>
              </a:rPr>
              <a:t>- 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-  </a:t>
            </a:r>
            <a:r>
              <a:rPr lang="ru-RU" b="1" dirty="0" smtClean="0">
                <a:solidFill>
                  <a:srgbClr val="0070C0"/>
                </a:solidFill>
              </a:rPr>
              <a:t>с улыбкой.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 - </a:t>
            </a:r>
            <a:r>
              <a:rPr lang="ru-RU" b="1" dirty="0" smtClean="0">
                <a:solidFill>
                  <a:srgbClr val="0070C0"/>
                </a:solidFill>
              </a:rPr>
              <a:t>играет.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err="1" smtClean="0">
                <a:solidFill>
                  <a:srgbClr val="C00000"/>
                </a:solidFill>
              </a:rPr>
              <a:t>Цика-цика-цик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smtClean="0">
                <a:solidFill>
                  <a:srgbClr val="0070C0"/>
                </a:solidFill>
              </a:rPr>
              <a:t>на скрипке.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929618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Погладь бочок - Качели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Мы погладим свой  бочок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От </a:t>
            </a:r>
            <a:r>
              <a:rPr lang="ru-RU" b="1" dirty="0" smtClean="0">
                <a:solidFill>
                  <a:srgbClr val="0070C0"/>
                </a:solidFill>
              </a:rPr>
              <a:t>плеча до самых ног.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И.п. – о.с.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i="1" dirty="0" smtClean="0"/>
              <a:t>1 – медленно поднимать правую руку, скользя ею по туловищу и поднимая плечо (вдох);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i="1" dirty="0" smtClean="0"/>
              <a:t>2 – опустить руку и плечо (выдох).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i="1" dirty="0" smtClean="0"/>
              <a:t>То же, выполнить в другую сторону</a:t>
            </a: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ЗАГАДКА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606228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285860"/>
            <a:ext cx="3040063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</a:t>
            </a:r>
            <a:r>
              <a:rPr lang="ru-RU" b="1" dirty="0" smtClean="0">
                <a:solidFill>
                  <a:srgbClr val="0070C0"/>
                </a:solidFill>
              </a:rPr>
              <a:t> «</a:t>
            </a:r>
            <a:r>
              <a:rPr lang="ru-RU" b="1" i="1" dirty="0" smtClean="0">
                <a:solidFill>
                  <a:srgbClr val="0070C0"/>
                </a:solidFill>
              </a:rPr>
              <a:t>Три картинки</a:t>
            </a:r>
            <a:r>
              <a:rPr lang="ru-RU" b="1" dirty="0" smtClean="0">
                <a:solidFill>
                  <a:srgbClr val="0070C0"/>
                </a:solidFill>
              </a:rPr>
              <a:t>»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7"/>
            <a:ext cx="8229600" cy="128588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Где зонтик, телёнок, тюбик?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(слева, справа, между)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285752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2985791" y="2872070"/>
            <a:ext cx="3172420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857496"/>
            <a:ext cx="25971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Игра «Подскажи звук  «К».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5500726" cy="59293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-  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– алый </a:t>
            </a:r>
            <a:r>
              <a:rPr lang="ru-RU" b="1" dirty="0" err="1" smtClean="0">
                <a:solidFill>
                  <a:srgbClr val="C00000"/>
                </a:solidFill>
              </a:rPr>
              <a:t>ма</a:t>
            </a:r>
            <a:r>
              <a:rPr lang="ru-RU" b="1" dirty="0" smtClean="0">
                <a:solidFill>
                  <a:srgbClr val="C00000"/>
                </a:solidFill>
              </a:rPr>
              <a:t>.. /к/,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-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-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-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Светит морякам мая../к,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r>
              <a:rPr lang="ru-RU" b="1" dirty="0" smtClean="0">
                <a:solidFill>
                  <a:srgbClr val="C00000"/>
                </a:solidFill>
              </a:rPr>
              <a:t> -  </a:t>
            </a:r>
            <a:r>
              <a:rPr lang="ru-RU" b="1" dirty="0" err="1" smtClean="0">
                <a:solidFill>
                  <a:srgbClr val="C00000"/>
                </a:solidFill>
              </a:rPr>
              <a:t>ак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– папа лёг в гама..  /к/.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Ук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ук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ук</a:t>
            </a:r>
            <a:r>
              <a:rPr lang="ru-RU" b="1" dirty="0" smtClean="0">
                <a:solidFill>
                  <a:srgbClr val="C00000"/>
                </a:solidFill>
              </a:rPr>
              <a:t> –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паутину плёл  </a:t>
            </a:r>
            <a:r>
              <a:rPr lang="ru-RU" b="1" dirty="0" err="1" smtClean="0">
                <a:solidFill>
                  <a:srgbClr val="C00000"/>
                </a:solidFill>
              </a:rPr>
              <a:t>пау</a:t>
            </a:r>
            <a:r>
              <a:rPr lang="ru-RU" b="1" dirty="0" smtClean="0">
                <a:solidFill>
                  <a:srgbClr val="C00000"/>
                </a:solidFill>
              </a:rPr>
              <a:t>..  /к/.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Ук-ук-ук</a:t>
            </a:r>
            <a:r>
              <a:rPr lang="ru-RU" b="1" dirty="0" smtClean="0">
                <a:solidFill>
                  <a:srgbClr val="C00000"/>
                </a:solidFill>
              </a:rPr>
              <a:t> -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ходит по траве   </a:t>
            </a:r>
            <a:r>
              <a:rPr lang="ru-RU" b="1" dirty="0" err="1" smtClean="0">
                <a:solidFill>
                  <a:srgbClr val="C00000"/>
                </a:solidFill>
              </a:rPr>
              <a:t>индю</a:t>
            </a:r>
            <a:r>
              <a:rPr lang="ru-RU" b="1" dirty="0" smtClean="0">
                <a:solidFill>
                  <a:srgbClr val="C00000"/>
                </a:solidFill>
              </a:rPr>
              <a:t>…/к/.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Ок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ок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ок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вот такой </a:t>
            </a:r>
            <a:r>
              <a:rPr lang="ru-RU" b="1" dirty="0" err="1" smtClean="0">
                <a:solidFill>
                  <a:srgbClr val="C00000"/>
                </a:solidFill>
              </a:rPr>
              <a:t>като</a:t>
            </a:r>
            <a:r>
              <a:rPr lang="ru-RU" b="1" dirty="0" smtClean="0">
                <a:solidFill>
                  <a:srgbClr val="C00000"/>
                </a:solidFill>
              </a:rPr>
              <a:t>. .. /к/.            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5" y="928670"/>
            <a:ext cx="4357686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786214" cy="35115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Ик – </a:t>
            </a:r>
            <a:r>
              <a:rPr lang="ru-RU" b="1" dirty="0" err="1" smtClean="0">
                <a:solidFill>
                  <a:srgbClr val="C00000"/>
                </a:solidFill>
              </a:rPr>
              <a:t>ик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ик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У белки  </a:t>
            </a:r>
            <a:r>
              <a:rPr lang="ru-RU" b="1" dirty="0" err="1" smtClean="0">
                <a:solidFill>
                  <a:srgbClr val="C00000"/>
                </a:solidFill>
              </a:rPr>
              <a:t>куби</a:t>
            </a:r>
            <a:r>
              <a:rPr lang="ru-RU" b="1" dirty="0" smtClean="0">
                <a:solidFill>
                  <a:srgbClr val="C00000"/>
                </a:solidFill>
              </a:rPr>
              <a:t>… /к/.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509854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385745" y="0"/>
            <a:ext cx="4329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«</a:t>
            </a:r>
            <a:r>
              <a:rPr lang="ru-RU" sz="3200" b="1" i="1" dirty="0" smtClean="0">
                <a:solidFill>
                  <a:srgbClr val="0070C0"/>
                </a:solidFill>
              </a:rPr>
              <a:t>Подскажи звук  «К».</a:t>
            </a:r>
            <a:endParaRPr lang="ru-RU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Е-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У-</a:t>
            </a:r>
            <a:r>
              <a:rPr lang="ru-RU" b="1" dirty="0" smtClean="0">
                <a:solidFill>
                  <a:srgbClr val="0070C0"/>
                </a:solidFill>
              </a:rPr>
              <a:t>Ш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00B050"/>
                </a:solidFill>
              </a:rPr>
              <a:t>  И БОБОВОЕ ЗЁРНЫШКО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929718" cy="498317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Петушок всегда  торопился и подавился бобовым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зёрнышком. Погибает Петушок лежит, не дышит.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Спасла Курочка Петушка. Раздобыла маслица,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смазала Петушку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горлышко.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Бобовое зёрнышко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и  проскочило.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Петушок поднялся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закричал: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Ку-ка-ре-ку!»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2" y="2500306"/>
            <a:ext cx="5429287" cy="401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0070C0"/>
                </a:solidFill>
              </a:rPr>
              <a:t>К </a:t>
            </a:r>
            <a:r>
              <a:rPr lang="ru-RU" sz="9600" b="1" dirty="0" smtClean="0">
                <a:solidFill>
                  <a:srgbClr val="FF0000"/>
                </a:solidFill>
              </a:rPr>
              <a:t>О </a:t>
            </a:r>
            <a:r>
              <a:rPr lang="ru-RU" sz="9600" b="1" dirty="0" smtClean="0">
                <a:solidFill>
                  <a:srgbClr val="0070C0"/>
                </a:solidFill>
              </a:rPr>
              <a:t>М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2428868"/>
            <a:ext cx="3614734" cy="3697295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первый звук в слове.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ВТОРОЙ ЗВУК В СЛОВЕ.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571480"/>
            <a:ext cx="44291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736"/>
            <a:ext cx="321471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72074"/>
            <a:ext cx="4929222" cy="178592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sz="10000" b="1" dirty="0" smtClean="0">
                <a:solidFill>
                  <a:srgbClr val="C00000"/>
                </a:solidFill>
              </a:rPr>
              <a:t>Котёнок идёт к...                                          </a:t>
            </a:r>
          </a:p>
          <a:p>
            <a:pPr>
              <a:buNone/>
            </a:pPr>
            <a:r>
              <a:rPr lang="ru-RU" sz="10000" b="1" dirty="0" smtClean="0">
                <a:solidFill>
                  <a:srgbClr val="0070C0"/>
                </a:solidFill>
              </a:rPr>
              <a:t>Котёнок уходит от к…</a:t>
            </a:r>
          </a:p>
          <a:p>
            <a:pPr>
              <a:buNone/>
            </a:pPr>
            <a:r>
              <a:rPr lang="ru-RU" sz="4200" dirty="0" smtClean="0"/>
              <a:t> </a:t>
            </a:r>
            <a:endParaRPr lang="ru-RU" sz="4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15920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642942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Кот, индюк, хомяк, мышонок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500570"/>
            <a:ext cx="1428760" cy="18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500570"/>
            <a:ext cx="1714512" cy="207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500570"/>
            <a:ext cx="1471672" cy="173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4286256"/>
            <a:ext cx="1346206" cy="219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14290"/>
            <a:ext cx="5614998" cy="235745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Ж    </a:t>
            </a:r>
            <a:r>
              <a:rPr lang="ru-RU" sz="6600" b="1" dirty="0" smtClean="0">
                <a:solidFill>
                  <a:srgbClr val="FF0000"/>
                </a:solidFill>
              </a:rPr>
              <a:t>У    </a:t>
            </a:r>
            <a:r>
              <a:rPr lang="ru-RU" sz="6600" b="1" dirty="0" smtClean="0">
                <a:solidFill>
                  <a:srgbClr val="0070C0"/>
                </a:solidFill>
              </a:rPr>
              <a:t>К</a:t>
            </a:r>
            <a:br>
              <a:rPr lang="ru-RU" sz="6600" b="1" dirty="0" smtClean="0">
                <a:solidFill>
                  <a:srgbClr val="0070C0"/>
                </a:solidFill>
              </a:rPr>
            </a:b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8291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слове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твёрдый согласный  звук «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C00000"/>
                </a:solidFill>
              </a:rPr>
              <a:t>» в конце слова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ОБОЗНАЧИМ СИНЕЙ ФИШКОЙ.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  <a:r>
              <a:rPr lang="ru-RU" b="1" dirty="0" smtClean="0">
                <a:solidFill>
                  <a:srgbClr val="FF0000"/>
                </a:solidFill>
              </a:rPr>
              <a:t>ВТОРОЙ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ЗВУК В СЛОВЕ.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9" y="1357298"/>
            <a:ext cx="321471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736"/>
            <a:ext cx="714380" cy="68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500174"/>
            <a:ext cx="642942" cy="61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428736"/>
            <a:ext cx="714380" cy="68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82882">
            <a:off x="4677101" y="2552793"/>
            <a:ext cx="2194215" cy="340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04349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СТ - К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СТ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214422"/>
            <a:ext cx="4471990" cy="491174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 слове </a:t>
            </a:r>
            <a:r>
              <a:rPr lang="ru-RU" b="1" dirty="0" smtClean="0">
                <a:solidFill>
                  <a:srgbClr val="002060"/>
                </a:solidFill>
              </a:rPr>
              <a:t>куст</a:t>
            </a:r>
            <a:r>
              <a:rPr lang="ru-RU" b="1" dirty="0" smtClean="0">
                <a:solidFill>
                  <a:srgbClr val="C00000"/>
                </a:solidFill>
              </a:rPr>
              <a:t> твёрдый согласный  звук «К» в начале слова </a:t>
            </a:r>
            <a:r>
              <a:rPr lang="ru-RU" b="1" dirty="0" smtClean="0">
                <a:solidFill>
                  <a:srgbClr val="0070C0"/>
                </a:solidFill>
              </a:rPr>
              <a:t>ОБОЗНАЧИМ СИНЕЙ ФИШКОЙ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798" y="414213"/>
            <a:ext cx="3163684" cy="290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143380"/>
            <a:ext cx="4572032" cy="160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429132"/>
            <a:ext cx="1071570" cy="10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3286124"/>
            <a:ext cx="264317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Артикуляционные упражнения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4286280" cy="498317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«Горка» -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язык за нижними зубами, язык выгибаем горкой.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«Покатаемся с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горки».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Верхние  зубы ставим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на спинку языка, прижимаем и смыкаем зубы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643050"/>
            <a:ext cx="416095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/>
          <a:lstStyle/>
          <a:p>
            <a:r>
              <a:rPr lang="ru-RU" b="1" dirty="0" smtClean="0"/>
              <a:t>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/>
              <a:t>В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РЬ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3000396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слове БУКВАРЬ твёрдый согласный  звук «К» в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СЕРЕДИНЕ  слова.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ОБОЗНАЧИМ СИНЕЙ ФИШКОЙ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76000"/>
            <a:ext cx="3458219" cy="414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7575" y="4071942"/>
            <a:ext cx="56864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429132"/>
            <a:ext cx="1285884" cy="123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О-</a:t>
            </a: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О-</a:t>
            </a: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0048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слове колобок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твёрдый согласный  звук «К» в начале и в конце слова.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390270"/>
            <a:ext cx="4214842" cy="48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57620" y="3214686"/>
            <a:ext cx="5072098" cy="321471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слове  КОНЬКИ твёрдый согласный  звук «К» в начале  слова (</a:t>
            </a:r>
            <a:r>
              <a:rPr lang="ru-RU" b="1" dirty="0" smtClean="0">
                <a:solidFill>
                  <a:srgbClr val="0070C0"/>
                </a:solidFill>
              </a:rPr>
              <a:t>ОБОЗНАЧИМ СИНЕЙ ФИШКОЙ),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Мягкий согласный звук «</a:t>
            </a:r>
            <a:r>
              <a:rPr lang="ru-RU" b="1" dirty="0" err="1" smtClean="0">
                <a:solidFill>
                  <a:srgbClr val="C00000"/>
                </a:solidFill>
              </a:rPr>
              <a:t>Кь</a:t>
            </a:r>
            <a:r>
              <a:rPr lang="ru-RU" b="1" dirty="0" smtClean="0">
                <a:solidFill>
                  <a:srgbClr val="C00000"/>
                </a:solidFill>
              </a:rPr>
              <a:t>» в  СЕРЕДИНЕ  слова, </a:t>
            </a:r>
            <a:r>
              <a:rPr lang="ru-RU" b="1" dirty="0" smtClean="0">
                <a:solidFill>
                  <a:srgbClr val="00B050"/>
                </a:solidFill>
              </a:rPr>
              <a:t>обозначим зелёной фишкой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876"/>
            <a:ext cx="3429024" cy="29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0"/>
            <a:ext cx="684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«Подскажи словечко»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Зеленеют в парке ветки,                                                               На прогулку вышли… /детки/.  </a:t>
            </a:r>
          </a:p>
          <a:p>
            <a:pPr>
              <a:buNone/>
            </a:pPr>
            <a:r>
              <a:rPr lang="ru-RU" b="1" dirty="0" smtClean="0"/>
              <a:t>В лесу летают летом мошки,                                              Охотятся на мышек… /кошки/.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Когтистые у киски лапки,                                                               У Гели новенькие …/тапки/.</a:t>
            </a:r>
          </a:p>
          <a:p>
            <a:pPr>
              <a:buNone/>
            </a:pPr>
            <a:r>
              <a:rPr lang="ru-RU" b="1" dirty="0" smtClean="0"/>
              <a:t>В бою  стреляют метко танки,                                                                                                                За шнур мы тянем в горку../санки/.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маскарад наденем маски,                                                                           Солдаты в бой наденут…/каски/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первый звук в слове.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Назови первый слог  в слове.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Назови второй слог в слове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21855"/>
            <a:ext cx="6735520" cy="430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«ОТГАДАЙ  СЛОВЕЧКО».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0070C0"/>
                </a:solidFill>
              </a:rPr>
              <a:t>Дракоша</a:t>
            </a:r>
            <a:r>
              <a:rPr lang="ru-RU" b="1" dirty="0" smtClean="0">
                <a:solidFill>
                  <a:srgbClr val="0070C0"/>
                </a:solidFill>
              </a:rPr>
              <a:t> съел последний звук «К»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428736"/>
            <a:ext cx="4257676" cy="469742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У… /</a:t>
            </a:r>
            <a:r>
              <a:rPr lang="ru-RU" b="1" dirty="0" smtClean="0">
                <a:solidFill>
                  <a:srgbClr val="0070C0"/>
                </a:solidFill>
              </a:rPr>
              <a:t>К…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Ж</a:t>
            </a:r>
            <a:r>
              <a:rPr lang="ru-RU" b="1" dirty="0" smtClean="0">
                <a:solidFill>
                  <a:srgbClr val="FF0000"/>
                </a:solidFill>
              </a:rPr>
              <a:t>У…</a:t>
            </a:r>
            <a:r>
              <a:rPr lang="ru-RU" b="1" dirty="0" smtClean="0">
                <a:solidFill>
                  <a:srgbClr val="0070C0"/>
                </a:solidFill>
              </a:rPr>
              <a:t>/К…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 …  /</a:t>
            </a:r>
            <a:r>
              <a:rPr lang="ru-RU" b="1" dirty="0" smtClean="0">
                <a:solidFill>
                  <a:srgbClr val="0070C0"/>
                </a:solidFill>
              </a:rPr>
              <a:t>Т, М, Л, К…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О…/</a:t>
            </a:r>
            <a:r>
              <a:rPr lang="ru-RU" b="1" dirty="0" smtClean="0">
                <a:solidFill>
                  <a:srgbClr val="0070C0"/>
                </a:solidFill>
              </a:rPr>
              <a:t>М, К, Л</a:t>
            </a:r>
            <a:r>
              <a:rPr lang="ru-RU" b="1" dirty="0" smtClean="0"/>
              <a:t>`</a:t>
            </a:r>
            <a:r>
              <a:rPr lang="ru-RU" b="1" dirty="0" smtClean="0">
                <a:solidFill>
                  <a:srgbClr val="0070C0"/>
                </a:solidFill>
              </a:rPr>
              <a:t>, С, Р...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А…/</a:t>
            </a:r>
            <a:r>
              <a:rPr lang="ru-RU" b="1" dirty="0" smtClean="0">
                <a:solidFill>
                  <a:srgbClr val="0070C0"/>
                </a:solidFill>
              </a:rPr>
              <a:t>К, Х, Л…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4186" y="4286256"/>
            <a:ext cx="244981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399424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571480"/>
            <a:ext cx="3614734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u="sng" dirty="0" smtClean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C00000"/>
                </a:solidFill>
              </a:rPr>
              <a:t>  ЧЕМУ  ПОЛЗЁТ ЧЕРЕПАХА?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515146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идёт?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3429024" cy="497207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Школьник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подошёл 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дому</a:t>
            </a:r>
            <a:r>
              <a:rPr lang="ru-RU" b="1" dirty="0" smtClean="0"/>
              <a:t>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</a:p>
          <a:p>
            <a:pPr>
              <a:buNone/>
            </a:pP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142984"/>
            <a:ext cx="5786446" cy="528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Куда подъехала машина?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8401080" cy="242889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Машина подъехала </a:t>
            </a:r>
            <a:r>
              <a:rPr lang="ru-RU" b="1" u="sng" dirty="0" smtClean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C00000"/>
                </a:solidFill>
              </a:rPr>
              <a:t> гаражу.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- Где стоит машина?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Машина стоит </a:t>
            </a:r>
            <a:r>
              <a:rPr lang="ru-RU" b="1" u="sng" dirty="0" smtClean="0">
                <a:solidFill>
                  <a:srgbClr val="C00000"/>
                </a:solidFill>
              </a:rPr>
              <a:t>около</a:t>
            </a:r>
            <a:r>
              <a:rPr lang="ru-RU" b="1" dirty="0" smtClean="0">
                <a:solidFill>
                  <a:srgbClr val="C00000"/>
                </a:solidFill>
              </a:rPr>
              <a:t> гаража.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843" y="3251204"/>
            <a:ext cx="8838157" cy="360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т и 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т.    </a:t>
            </a:r>
            <a:r>
              <a:rPr lang="ru-RU" b="1" i="1" dirty="0" smtClean="0">
                <a:solidFill>
                  <a:srgbClr val="0070C0"/>
                </a:solidFill>
              </a:rPr>
              <a:t>Б. </a:t>
            </a:r>
            <a:r>
              <a:rPr lang="ru-RU" b="1" i="1" dirty="0" err="1" smtClean="0">
                <a:solidFill>
                  <a:srgbClr val="0070C0"/>
                </a:solidFill>
              </a:rPr>
              <a:t>Заходер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5143536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Жили-были 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 и </a:t>
            </a:r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КОТ огромный, просто страшный!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Кит был маленький, домашний.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Кто-то против всяких правил,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сказке буквы переправил,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» на «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»,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» на «</a:t>
            </a:r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C00000"/>
                </a:solidFill>
              </a:rPr>
              <a:t>».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657545" y="4429132"/>
            <a:ext cx="4486455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06" y="-23"/>
            <a:ext cx="285752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4675" y="2000240"/>
            <a:ext cx="348932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 пришла </a:t>
            </a:r>
            <a:r>
              <a:rPr lang="ru-RU" b="1" dirty="0" smtClean="0">
                <a:solidFill>
                  <a:srgbClr val="C00000"/>
                </a:solidFill>
              </a:rPr>
              <a:t>к </a:t>
            </a:r>
            <a:r>
              <a:rPr lang="ru-RU" b="1" dirty="0" smtClean="0">
                <a:solidFill>
                  <a:srgbClr val="C00000"/>
                </a:solidFill>
              </a:rPr>
              <a:t>Айболиту…  К…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7"/>
            <a:ext cx="9144000" cy="11430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Кашляет: К – К – К!  </a:t>
            </a:r>
            <a:r>
              <a:rPr lang="ru-RU" sz="2800" b="1" dirty="0" smtClean="0">
                <a:solidFill>
                  <a:srgbClr val="0070C0"/>
                </a:solidFill>
              </a:rPr>
              <a:t>Воздух выходит отрывисто.  Голосок молчит. Значит звук согласный. </a:t>
            </a:r>
          </a:p>
          <a:p>
            <a:pPr>
              <a:buNone/>
            </a:pP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4"/>
            <a:ext cx="821537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214554"/>
            <a:ext cx="466725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6" y="285728"/>
            <a:ext cx="9001156" cy="367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552" y="357166"/>
            <a:ext cx="9008448" cy="439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КУХОННАЯ ПЛИТА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3071834" cy="490063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ГДЕ  СТОИТ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КУХОННАЯ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ПЛИТА?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Какая плита: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газовая или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электрическая?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7166"/>
            <a:ext cx="47149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Развивая фонематический слух, развиваем познавательную активность, мышление, воображение, творчество</a:t>
            </a:r>
            <a:r>
              <a:rPr lang="ru-RU" sz="3200" b="1" dirty="0" smtClean="0"/>
              <a:t>.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Из чего можно сделать любимую букву?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286124"/>
            <a:ext cx="3143272" cy="31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143512"/>
            <a:ext cx="3772050" cy="14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1571636" cy="183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550072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 что похожа буква?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57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4643469" cy="25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00628" y="2143116"/>
            <a:ext cx="4000528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4357694"/>
            <a:ext cx="53578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285728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28667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0136" y="5143512"/>
            <a:ext cx="3980492" cy="121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57166"/>
            <a:ext cx="371170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439361"/>
            <a:ext cx="3000396" cy="314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357166"/>
            <a:ext cx="2743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428868"/>
            <a:ext cx="323852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1643050"/>
            <a:ext cx="293566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 отличия   у  клоунов.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715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МЯЧИК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314327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Наша Таня </a:t>
            </a:r>
          </a:p>
          <a:p>
            <a:pPr>
              <a:buNone/>
            </a:pPr>
            <a:r>
              <a:rPr lang="ru-RU" dirty="0" smtClean="0"/>
              <a:t>громко  плачет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428604"/>
            <a:ext cx="581710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829048" cy="1143000"/>
          </a:xfrm>
        </p:spPr>
        <p:txBody>
          <a:bodyPr/>
          <a:lstStyle/>
          <a:p>
            <a:r>
              <a:rPr lang="ru-RU" dirty="0" smtClean="0"/>
              <a:t>КАША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95993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71744"/>
            <a:ext cx="3930024" cy="232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0070C0"/>
                </a:solidFill>
              </a:rPr>
              <a:t>Как стучит </a:t>
            </a:r>
            <a:r>
              <a:rPr lang="ru-RU" b="1" smtClean="0">
                <a:solidFill>
                  <a:srgbClr val="00B050"/>
                </a:solidFill>
              </a:rPr>
              <a:t>маленькая капелька</a:t>
            </a:r>
            <a:r>
              <a:rPr lang="ru-RU" b="1" smtClean="0">
                <a:solidFill>
                  <a:srgbClr val="0070C0"/>
                </a:solidFill>
              </a:rPr>
              <a:t>?</a:t>
            </a:r>
            <a:br>
              <a:rPr lang="ru-RU" b="1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785794"/>
            <a:ext cx="3857652" cy="5340369"/>
          </a:xfrm>
        </p:spPr>
        <p:txBody>
          <a:bodyPr/>
          <a:lstStyle/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Кь</a:t>
            </a:r>
            <a:r>
              <a:rPr lang="ru-RU" b="1" dirty="0" smtClean="0">
                <a:solidFill>
                  <a:srgbClr val="00B050"/>
                </a:solidFill>
              </a:rPr>
              <a:t>- </a:t>
            </a:r>
            <a:r>
              <a:rPr lang="ru-RU" b="1" dirty="0" err="1" smtClean="0">
                <a:solidFill>
                  <a:srgbClr val="00B050"/>
                </a:solidFill>
              </a:rPr>
              <a:t>Кь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Кь</a:t>
            </a:r>
            <a:r>
              <a:rPr lang="ru-RU" b="1" dirty="0" smtClean="0">
                <a:solidFill>
                  <a:srgbClr val="00B050"/>
                </a:solidFill>
              </a:rPr>
              <a:t>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Что мешает воздуху выходить?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ТВЁРДО-МЯГКО?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- ГЛУХО - ЗВОНКО?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4214842" cy="453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357694"/>
            <a:ext cx="4667251" cy="163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357554" cy="14176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КОРОВУШКА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4365592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43050"/>
            <a:ext cx="6075363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642918"/>
            <a:ext cx="6929486" cy="7747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Индивидуальная работа                                             по заданию логопеда.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Пишем карандашом  букву -  слог.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Припоминаем  слово с этим слогом.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Проговариваем словечко по слогам  и считаем: </a:t>
            </a: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Учим </a:t>
            </a:r>
            <a:r>
              <a:rPr lang="ru-RU" b="1" dirty="0" err="1" smtClean="0">
                <a:solidFill>
                  <a:srgbClr val="0070C0"/>
                </a:solidFill>
              </a:rPr>
              <a:t>чистоговорки</a:t>
            </a:r>
            <a:r>
              <a:rPr lang="ru-RU" b="1" dirty="0" smtClean="0">
                <a:solidFill>
                  <a:srgbClr val="0070C0"/>
                </a:solidFill>
              </a:rPr>
              <a:t>, загадки и стихи на поставленные звуки.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Посещаем библиотеку вместе с ребёнком.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Что выучили дома расскажите в саду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Что учили в саду – спрашиваем  дома!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УСПЕХОВ!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86124"/>
            <a:ext cx="3000364" cy="17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5753" y="250009"/>
            <a:ext cx="2214579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14290"/>
            <a:ext cx="275013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786058"/>
            <a:ext cx="5959475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«Подружились звуки»: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Повтори  слог.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47199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положи на серую полоску красную и синюю фишки  АК, УК, ИК, ОК, ЫК, ЭК.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Поменяли синюю  на зелёную –произносим. </a:t>
            </a:r>
            <a:r>
              <a:rPr lang="ru-RU" b="1" dirty="0" err="1" smtClean="0">
                <a:solidFill>
                  <a:srgbClr val="00B050"/>
                </a:solidFill>
              </a:rPr>
              <a:t>АКь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УКь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ИКь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ОКь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ЫКь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ЭКь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301400"/>
            <a:ext cx="3357586" cy="255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71612"/>
            <a:ext cx="321471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А - У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428736"/>
            <a:ext cx="3786214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endParaRPr lang="ru-RU" sz="3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7172" y="1535907"/>
            <a:ext cx="457203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285728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00B050"/>
                </a:solidFill>
              </a:rPr>
              <a:t>- Б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40055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71612"/>
            <a:ext cx="383921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285728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О-</a:t>
            </a: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О-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1473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  последний звук в слове.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14290"/>
            <a:ext cx="4357718" cy="655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286388"/>
            <a:ext cx="1121230" cy="13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1015</Words>
  <Application>Microsoft Office PowerPoint</Application>
  <PresentationFormat>Экран (4:3)</PresentationFormat>
  <Paragraphs>185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СОГЛАНЫЕ ЗВУКИ   К - Кь</vt:lpstr>
      <vt:lpstr>Погладь бочок - Качели </vt:lpstr>
      <vt:lpstr>Артикуляционные упражнения</vt:lpstr>
      <vt:lpstr>И пришла к Айболиту…  К…</vt:lpstr>
      <vt:lpstr>Как стучит маленькая капелька? </vt:lpstr>
      <vt:lpstr>«Подружились звуки»:                                  Повтори  слог. </vt:lpstr>
      <vt:lpstr>ПА - УК</vt:lpstr>
      <vt:lpstr>ТЮ- БИК</vt:lpstr>
      <vt:lpstr>МО-ЛО-ТОК</vt:lpstr>
      <vt:lpstr>.</vt:lpstr>
      <vt:lpstr>ИН-ДЮК</vt:lpstr>
      <vt:lpstr>ХО - МЯК</vt:lpstr>
      <vt:lpstr>МЫ - ШО - НОК</vt:lpstr>
      <vt:lpstr>МАЛЬ - ЧИК</vt:lpstr>
      <vt:lpstr>ПОДСКАЖИ  СЛОГ  «КА»</vt:lpstr>
      <vt:lpstr>ПОВТОРИ СЛОГИ:   ОК- ОК - ОК</vt:lpstr>
      <vt:lpstr>ОДНО  ОКНО,  МНОГО  ОКОН</vt:lpstr>
      <vt:lpstr>КУЗ - НЕ - ЧИК</vt:lpstr>
      <vt:lpstr>КУЗНЕ ЧИК                                                         Игра на развитие мелкой моторики. Муз. Е. Железнова</vt:lpstr>
      <vt:lpstr>ЗАГАДКА</vt:lpstr>
      <vt:lpstr>Игра «Три картинки» </vt:lpstr>
      <vt:lpstr>Игра «Подскажи звук  «К».  </vt:lpstr>
      <vt:lpstr>    Ик – ик – ик                                                   У белки  куби… /к/. </vt:lpstr>
      <vt:lpstr>ПЕ-ТУ-ШОК  И БОБОВОЕ ЗЁРНЫШКО</vt:lpstr>
      <vt:lpstr>К О М</vt:lpstr>
      <vt:lpstr> </vt:lpstr>
      <vt:lpstr>Кот, индюк, хомяк, мышонок.</vt:lpstr>
      <vt:lpstr>Ж    У    К </vt:lpstr>
      <vt:lpstr>КУСТ - КУСТЫ</vt:lpstr>
      <vt:lpstr>БУКВАРЬ</vt:lpstr>
      <vt:lpstr>КО-ЛО-БОК</vt:lpstr>
      <vt:lpstr>Слайд 32</vt:lpstr>
      <vt:lpstr>«Подскажи словечко»</vt:lpstr>
      <vt:lpstr>Назови первый звук в слове. Назови первый слог  в слове. Назови второй слог в слове</vt:lpstr>
      <vt:lpstr>«ОТГАДАЙ  СЛОВЕЧКО». Дракоша съел последний звук «К»</vt:lpstr>
      <vt:lpstr>.</vt:lpstr>
      <vt:lpstr>Кто идёт?</vt:lpstr>
      <vt:lpstr>Куда подъехала машина?</vt:lpstr>
      <vt:lpstr>Кит и кот.    Б. Заходер</vt:lpstr>
      <vt:lpstr>Слайд 40</vt:lpstr>
      <vt:lpstr>Слайд 41</vt:lpstr>
      <vt:lpstr>КУХОННАЯ ПЛИТА</vt:lpstr>
      <vt:lpstr>Развивая фонематический слух, развиваем познавательную активность, мышление, воображение, творчество. </vt:lpstr>
      <vt:lpstr>На что похожа буква?</vt:lpstr>
      <vt:lpstr>Слайд 45</vt:lpstr>
      <vt:lpstr>.</vt:lpstr>
      <vt:lpstr>Назови  отличия   у  клоунов.</vt:lpstr>
      <vt:lpstr>МЯЧИК</vt:lpstr>
      <vt:lpstr>КАША</vt:lpstr>
      <vt:lpstr>КОРОВУШКА</vt:lpstr>
      <vt:lpstr>Индивидуальная работа                                             по заданию логопеда. 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СОГЛАНЫЕ ЗВУКИ   К - Кь</dc:title>
  <dc:creator>111</dc:creator>
  <cp:lastModifiedBy>111</cp:lastModifiedBy>
  <cp:revision>70</cp:revision>
  <dcterms:created xsi:type="dcterms:W3CDTF">2019-10-13T01:44:25Z</dcterms:created>
  <dcterms:modified xsi:type="dcterms:W3CDTF">2020-08-09T10:53:18Z</dcterms:modified>
</cp:coreProperties>
</file>